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144000" type="screen4x3"/>
  <p:notesSz cx="7104063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660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544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30" y="-102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6"/>
            <a:ext cx="3079202" cy="512304"/>
          </a:xfrm>
          <a:prstGeom prst="rect">
            <a:avLst/>
          </a:prstGeom>
        </p:spPr>
        <p:txBody>
          <a:bodyPr vert="horz" lIns="94727" tIns="47363" rIns="94727" bIns="47363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3204" y="6"/>
            <a:ext cx="3079202" cy="512304"/>
          </a:xfrm>
          <a:prstGeom prst="rect">
            <a:avLst/>
          </a:prstGeom>
        </p:spPr>
        <p:txBody>
          <a:bodyPr vert="horz" lIns="94727" tIns="47363" rIns="94727" bIns="47363" rtlCol="0"/>
          <a:lstStyle>
            <a:lvl1pPr algn="r">
              <a:defRPr sz="1200"/>
            </a:lvl1pPr>
          </a:lstStyle>
          <a:p>
            <a:fld id="{EDB3FD1C-2440-4F41-9405-F786A9F6D490}" type="datetimeFigureOut">
              <a:rPr lang="de-DE" smtClean="0"/>
              <a:pPr/>
              <a:t>08.11.2023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0677"/>
            <a:ext cx="3079202" cy="512303"/>
          </a:xfrm>
          <a:prstGeom prst="rect">
            <a:avLst/>
          </a:prstGeom>
        </p:spPr>
        <p:txBody>
          <a:bodyPr vert="horz" lIns="94727" tIns="47363" rIns="94727" bIns="47363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3204" y="9720677"/>
            <a:ext cx="3079202" cy="512303"/>
          </a:xfrm>
          <a:prstGeom prst="rect">
            <a:avLst/>
          </a:prstGeom>
        </p:spPr>
        <p:txBody>
          <a:bodyPr vert="horz" lIns="94727" tIns="47363" rIns="94727" bIns="47363" rtlCol="0" anchor="b"/>
          <a:lstStyle>
            <a:lvl1pPr algn="r">
              <a:defRPr sz="1200"/>
            </a:lvl1pPr>
          </a:lstStyle>
          <a:p>
            <a:fld id="{C51A28B5-A857-4A78-AA7D-42B6D0D6D20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8" y="1"/>
            <a:ext cx="3078426" cy="511731"/>
          </a:xfrm>
          <a:prstGeom prst="rect">
            <a:avLst/>
          </a:prstGeom>
        </p:spPr>
        <p:txBody>
          <a:bodyPr vert="horz" lIns="98953" tIns="49475" rIns="98953" bIns="49475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4001" y="1"/>
            <a:ext cx="3078426" cy="511731"/>
          </a:xfrm>
          <a:prstGeom prst="rect">
            <a:avLst/>
          </a:prstGeom>
        </p:spPr>
        <p:txBody>
          <a:bodyPr vert="horz" lIns="98953" tIns="49475" rIns="98953" bIns="49475" rtlCol="0"/>
          <a:lstStyle>
            <a:lvl1pPr algn="r">
              <a:defRPr sz="1200"/>
            </a:lvl1pPr>
          </a:lstStyle>
          <a:p>
            <a:fld id="{73F94291-DB7E-4006-AAED-E08F632BFA7E}" type="datetimeFigureOut">
              <a:rPr lang="de-DE" smtClean="0"/>
              <a:pPr/>
              <a:t>08.11.2023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69938"/>
            <a:ext cx="2878137" cy="383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953" tIns="49475" rIns="98953" bIns="49475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407" y="4861452"/>
            <a:ext cx="5683250" cy="4605577"/>
          </a:xfrm>
          <a:prstGeom prst="rect">
            <a:avLst/>
          </a:prstGeom>
        </p:spPr>
        <p:txBody>
          <a:bodyPr vert="horz" lIns="98953" tIns="49475" rIns="98953" bIns="49475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8" y="9721107"/>
            <a:ext cx="3078426" cy="511731"/>
          </a:xfrm>
          <a:prstGeom prst="rect">
            <a:avLst/>
          </a:prstGeom>
        </p:spPr>
        <p:txBody>
          <a:bodyPr vert="horz" lIns="98953" tIns="49475" rIns="98953" bIns="49475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4001" y="9721107"/>
            <a:ext cx="3078426" cy="511731"/>
          </a:xfrm>
          <a:prstGeom prst="rect">
            <a:avLst/>
          </a:prstGeom>
        </p:spPr>
        <p:txBody>
          <a:bodyPr vert="horz" lIns="98953" tIns="49475" rIns="98953" bIns="49475" rtlCol="0" anchor="b"/>
          <a:lstStyle>
            <a:lvl1pPr algn="r">
              <a:defRPr sz="1200"/>
            </a:lvl1pPr>
          </a:lstStyle>
          <a:p>
            <a:fld id="{4613B96E-8097-4196-8931-0513AF5B419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112963" y="769938"/>
            <a:ext cx="2878137" cy="38354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3B96E-8097-4196-8931-0513AF5B419C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1" y="2840569"/>
            <a:ext cx="5829300" cy="196003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08.11.2023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08.11.2023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7"/>
            <a:ext cx="1543050" cy="780203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1" y="366187"/>
            <a:ext cx="4514850" cy="7802033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08.11.2023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08.11.2023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6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6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08.11.2023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3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3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08.11.2023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08.11.2023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08.11.2023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08.11.2023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08.11.2023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2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3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08.11.2023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>
            <a:alpha val="6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3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38D9F-DCB6-4A6B-831A-CEFE380F041E}" type="datetimeFigureOut">
              <a:rPr lang="de-DE" smtClean="0"/>
              <a:pPr/>
              <a:t>08.11.2023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1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40000"/>
                <a:lumOff val="60000"/>
              </a:schemeClr>
            </a:gs>
            <a:gs pos="80000">
              <a:schemeClr val="accent6">
                <a:lumMod val="60000"/>
                <a:lumOff val="40000"/>
              </a:schemeClr>
            </a:gs>
            <a:gs pos="11000">
              <a:schemeClr val="accent6">
                <a:lumMod val="75000"/>
                <a:alpha val="55000"/>
              </a:schemeClr>
            </a:gs>
            <a:gs pos="61000">
              <a:schemeClr val="accent6">
                <a:lumMod val="40000"/>
                <a:lumOff val="60000"/>
                <a:alpha val="42000"/>
              </a:schemeClr>
            </a:gs>
            <a:gs pos="100000">
              <a:srgbClr val="FFF200">
                <a:alpha val="0"/>
              </a:srgbClr>
            </a:gs>
            <a:gs pos="44000">
              <a:srgbClr val="FF7A00">
                <a:alpha val="49000"/>
              </a:srgbClr>
            </a:gs>
            <a:gs pos="70000">
              <a:schemeClr val="accent6">
                <a:lumMod val="40000"/>
                <a:lumOff val="60000"/>
              </a:schemeClr>
            </a:gs>
            <a:gs pos="100000">
              <a:srgbClr val="4D0808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60648" y="323528"/>
            <a:ext cx="6172200" cy="857224"/>
          </a:xfrm>
        </p:spPr>
        <p:txBody>
          <a:bodyPr>
            <a:normAutofit fontScale="90000"/>
          </a:bodyPr>
          <a:lstStyle/>
          <a:p>
            <a:r>
              <a:rPr lang="de-DE" b="1" dirty="0"/>
              <a:t>   </a:t>
            </a:r>
            <a:r>
              <a:rPr lang="de-DE" sz="4200" b="1" spc="200" dirty="0">
                <a:latin typeface="Century Gothic" pitchFamily="34" charset="0"/>
              </a:rPr>
              <a:t>Behindertenberatung       von A bis Z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half" idx="2"/>
          </p:nvPr>
        </p:nvSpPr>
        <p:spPr>
          <a:xfrm>
            <a:off x="188640" y="1691680"/>
            <a:ext cx="3500462" cy="7715272"/>
          </a:xfrm>
        </p:spPr>
        <p:txBody>
          <a:bodyPr>
            <a:noAutofit/>
          </a:bodyPr>
          <a:lstStyle/>
          <a:p>
            <a:pPr>
              <a:lnSpc>
                <a:spcPts val="2300"/>
              </a:lnSpc>
            </a:pPr>
            <a:r>
              <a:rPr lang="de-DE" sz="1500" b="1" dirty="0">
                <a:latin typeface="Century Gothic" pitchFamily="34" charset="0"/>
              </a:rPr>
              <a:t>Autobahnvignette</a:t>
            </a:r>
          </a:p>
          <a:p>
            <a:pPr>
              <a:lnSpc>
                <a:spcPts val="2300"/>
              </a:lnSpc>
            </a:pPr>
            <a:r>
              <a:rPr lang="de-DE" sz="1500" b="1" dirty="0">
                <a:latin typeface="Century Gothic" pitchFamily="34" charset="0"/>
              </a:rPr>
              <a:t>Barrierefreiheit </a:t>
            </a:r>
          </a:p>
          <a:p>
            <a:pPr>
              <a:lnSpc>
                <a:spcPts val="2300"/>
              </a:lnSpc>
            </a:pPr>
            <a:r>
              <a:rPr lang="de-DE" sz="1500" b="1" dirty="0">
                <a:latin typeface="Century Gothic" pitchFamily="34" charset="0"/>
              </a:rPr>
              <a:t>Befreiung von der motorbezogenen Versicherungssteuer</a:t>
            </a:r>
          </a:p>
          <a:p>
            <a:pPr>
              <a:lnSpc>
                <a:spcPts val="2300"/>
              </a:lnSpc>
            </a:pPr>
            <a:r>
              <a:rPr lang="de-DE" sz="1500" b="1">
                <a:latin typeface="Century Gothic" pitchFamily="34" charset="0"/>
              </a:rPr>
              <a:t>Nova - Befreiung</a:t>
            </a:r>
            <a:endParaRPr lang="de-DE" sz="1500" b="1" dirty="0">
              <a:latin typeface="Century Gothic" pitchFamily="34" charset="0"/>
            </a:endParaRPr>
          </a:p>
          <a:p>
            <a:pPr>
              <a:lnSpc>
                <a:spcPts val="2300"/>
              </a:lnSpc>
            </a:pPr>
            <a:r>
              <a:rPr lang="de-DE" sz="1500" b="1" dirty="0">
                <a:latin typeface="Century Gothic" pitchFamily="34" charset="0"/>
              </a:rPr>
              <a:t>Behindertenpass und Zusatzeintragungen</a:t>
            </a:r>
          </a:p>
          <a:p>
            <a:pPr>
              <a:lnSpc>
                <a:spcPts val="2300"/>
              </a:lnSpc>
            </a:pPr>
            <a:r>
              <a:rPr lang="de-DE" sz="1500" b="1" dirty="0">
                <a:latin typeface="Century Gothic" pitchFamily="34" charset="0"/>
              </a:rPr>
              <a:t>Berufsunfähigkeitspension - Invaliditätspension</a:t>
            </a:r>
          </a:p>
          <a:p>
            <a:pPr>
              <a:lnSpc>
                <a:spcPts val="2300"/>
              </a:lnSpc>
            </a:pPr>
            <a:r>
              <a:rPr lang="de-DE" sz="1500" b="1" dirty="0">
                <a:latin typeface="Century Gothic" pitchFamily="34" charset="0"/>
              </a:rPr>
              <a:t>Bundes- und Landesbehindertengesetz</a:t>
            </a:r>
          </a:p>
          <a:p>
            <a:pPr>
              <a:lnSpc>
                <a:spcPts val="2300"/>
              </a:lnSpc>
            </a:pPr>
            <a:r>
              <a:rPr lang="de-DE" sz="1500" b="1" dirty="0">
                <a:latin typeface="Century Gothic" pitchFamily="34" charset="0"/>
              </a:rPr>
              <a:t>Euroschlüssel</a:t>
            </a:r>
          </a:p>
          <a:p>
            <a:pPr>
              <a:lnSpc>
                <a:spcPts val="2300"/>
              </a:lnSpc>
            </a:pPr>
            <a:r>
              <a:rPr lang="de-DE" sz="1500" b="1" dirty="0">
                <a:latin typeface="Century Gothic" pitchFamily="34" charset="0"/>
              </a:rPr>
              <a:t>Mautermäßigung</a:t>
            </a:r>
          </a:p>
          <a:p>
            <a:pPr>
              <a:lnSpc>
                <a:spcPts val="2300"/>
              </a:lnSpc>
            </a:pPr>
            <a:r>
              <a:rPr lang="de-DE" sz="1500" b="1" dirty="0">
                <a:latin typeface="Century Gothic" pitchFamily="34" charset="0"/>
              </a:rPr>
              <a:t>Parkbegünstigung                            </a:t>
            </a:r>
          </a:p>
          <a:p>
            <a:pPr>
              <a:lnSpc>
                <a:spcPts val="2300"/>
              </a:lnSpc>
            </a:pPr>
            <a:r>
              <a:rPr lang="de-DE" sz="1500" b="1" dirty="0">
                <a:latin typeface="Century Gothic" pitchFamily="34" charset="0"/>
              </a:rPr>
              <a:t>(§ 29 b StVO - Ausweis)</a:t>
            </a:r>
          </a:p>
          <a:p>
            <a:pPr>
              <a:lnSpc>
                <a:spcPts val="2300"/>
              </a:lnSpc>
            </a:pPr>
            <a:r>
              <a:rPr lang="de-DE" sz="1500" b="1" dirty="0">
                <a:latin typeface="Century Gothic" pitchFamily="34" charset="0"/>
              </a:rPr>
              <a:t>Pflegegeld</a:t>
            </a:r>
          </a:p>
          <a:p>
            <a:pPr>
              <a:lnSpc>
                <a:spcPts val="2300"/>
              </a:lnSpc>
            </a:pPr>
            <a:r>
              <a:rPr lang="de-DE" sz="1500" b="1" dirty="0">
                <a:latin typeface="Century Gothic" pitchFamily="34" charset="0"/>
              </a:rPr>
              <a:t>Steuerfreibeträge </a:t>
            </a:r>
          </a:p>
          <a:p>
            <a:pPr>
              <a:lnSpc>
                <a:spcPts val="2300"/>
              </a:lnSpc>
            </a:pPr>
            <a:r>
              <a:rPr lang="de-DE" sz="1500" b="1" dirty="0">
                <a:latin typeface="Century Gothic" pitchFamily="34" charset="0"/>
              </a:rPr>
              <a:t>Unterstützungsfonds und Förderungen</a:t>
            </a:r>
          </a:p>
          <a:p>
            <a:pPr>
              <a:lnSpc>
                <a:spcPts val="2300"/>
              </a:lnSpc>
            </a:pPr>
            <a:r>
              <a:rPr lang="de-DE" sz="1500" b="1" dirty="0">
                <a:latin typeface="Century Gothic" pitchFamily="34" charset="0"/>
              </a:rPr>
              <a:t>Zuschuss bei Ankauf eines Fahrzeuges</a:t>
            </a:r>
          </a:p>
          <a:p>
            <a:pPr>
              <a:lnSpc>
                <a:spcPct val="150000"/>
              </a:lnSpc>
              <a:buNone/>
            </a:pPr>
            <a:endParaRPr lang="de-DE" sz="1300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4"/>
          </p:nvPr>
        </p:nvSpPr>
        <p:spPr>
          <a:xfrm>
            <a:off x="3354985" y="1724984"/>
            <a:ext cx="3357586" cy="2952328"/>
          </a:xfrm>
          <a:gradFill>
            <a:gsLst>
              <a:gs pos="21000">
                <a:srgbClr val="FFF200">
                  <a:alpha val="0"/>
                </a:srgbClr>
              </a:gs>
              <a:gs pos="17000">
                <a:srgbClr val="FFF200">
                  <a:alpha val="0"/>
                </a:srgbClr>
              </a:gs>
              <a:gs pos="20000">
                <a:srgbClr val="FFF200">
                  <a:alpha val="0"/>
                </a:srgbClr>
              </a:gs>
              <a:gs pos="33000">
                <a:schemeClr val="accent6">
                  <a:lumMod val="40000"/>
                  <a:lumOff val="60000"/>
                  <a:alpha val="0"/>
                </a:schemeClr>
              </a:gs>
              <a:gs pos="33000">
                <a:srgbClr val="FFF200">
                  <a:alpha val="0"/>
                </a:srgbClr>
              </a:gs>
              <a:gs pos="46000">
                <a:srgbClr val="FFF200">
                  <a:alpha val="0"/>
                </a:srgbClr>
              </a:gs>
              <a:gs pos="80000">
                <a:srgbClr val="FF7A00">
                  <a:alpha val="43000"/>
                </a:srgbClr>
              </a:gs>
              <a:gs pos="83000">
                <a:schemeClr val="accent6">
                  <a:lumMod val="60000"/>
                  <a:lumOff val="40000"/>
                </a:schemeClr>
              </a:gs>
              <a:gs pos="83000">
                <a:schemeClr val="accent6">
                  <a:lumMod val="75000"/>
                  <a:alpha val="5000"/>
                </a:schemeClr>
              </a:gs>
            </a:gsLst>
            <a:path path="circle">
              <a:fillToRect r="100000" b="100000"/>
            </a:path>
          </a:gradFill>
          <a:ln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de-DE" sz="6000" b="1" dirty="0">
                <a:latin typeface="Century Gothic" pitchFamily="34" charset="0"/>
              </a:rPr>
              <a:t>… speziell zum Thema Arbeit:</a:t>
            </a:r>
          </a:p>
          <a:p>
            <a:pPr>
              <a:lnSpc>
                <a:spcPct val="120000"/>
              </a:lnSpc>
              <a:buNone/>
            </a:pPr>
            <a:endParaRPr lang="de-DE" sz="1600" b="1" dirty="0">
              <a:latin typeface="Century Gothic" pitchFamily="34" charset="0"/>
            </a:endParaRPr>
          </a:p>
          <a:p>
            <a:pPr>
              <a:lnSpc>
                <a:spcPts val="2100"/>
              </a:lnSpc>
            </a:pPr>
            <a:r>
              <a:rPr lang="de-DE" sz="6000" b="1" dirty="0">
                <a:latin typeface="Century Gothic" pitchFamily="34" charset="0"/>
              </a:rPr>
              <a:t>Arbeitsrecht für Menschen mit Behinderungen</a:t>
            </a:r>
          </a:p>
          <a:p>
            <a:pPr>
              <a:lnSpc>
                <a:spcPts val="2100"/>
              </a:lnSpc>
            </a:pPr>
            <a:r>
              <a:rPr lang="de-DE" sz="6000" b="1" dirty="0">
                <a:latin typeface="Century Gothic" pitchFamily="34" charset="0"/>
              </a:rPr>
              <a:t>Berufliche Inklusion</a:t>
            </a:r>
          </a:p>
          <a:p>
            <a:pPr>
              <a:lnSpc>
                <a:spcPts val="2100"/>
              </a:lnSpc>
            </a:pPr>
            <a:r>
              <a:rPr lang="de-DE" sz="6000" b="1" dirty="0">
                <a:latin typeface="Century Gothic" pitchFamily="34" charset="0"/>
              </a:rPr>
              <a:t>Behinderteneinstellungsgesetz</a:t>
            </a:r>
          </a:p>
          <a:p>
            <a:pPr>
              <a:lnSpc>
                <a:spcPts val="2100"/>
              </a:lnSpc>
            </a:pPr>
            <a:r>
              <a:rPr lang="de-DE" sz="6000" b="1" dirty="0">
                <a:latin typeface="Century Gothic" pitchFamily="34" charset="0"/>
              </a:rPr>
              <a:t>Feststellung der Behinderung</a:t>
            </a:r>
          </a:p>
          <a:p>
            <a:pPr>
              <a:lnSpc>
                <a:spcPts val="2100"/>
              </a:lnSpc>
            </a:pPr>
            <a:r>
              <a:rPr lang="de-DE" sz="6000" b="1" dirty="0">
                <a:latin typeface="Century Gothic" pitchFamily="34" charset="0"/>
              </a:rPr>
              <a:t>Kündigungsschutz</a:t>
            </a:r>
          </a:p>
          <a:p>
            <a:pPr>
              <a:lnSpc>
                <a:spcPts val="2100"/>
              </a:lnSpc>
            </a:pPr>
            <a:r>
              <a:rPr lang="de-DE" sz="6000" b="1" dirty="0">
                <a:latin typeface="Century Gothic" pitchFamily="34" charset="0"/>
              </a:rPr>
              <a:t>Lohnkostenzuschüsse</a:t>
            </a:r>
          </a:p>
          <a:p>
            <a:pPr>
              <a:lnSpc>
                <a:spcPts val="2100"/>
              </a:lnSpc>
            </a:pPr>
            <a:r>
              <a:rPr lang="de-DE" sz="6000" b="1" dirty="0">
                <a:latin typeface="Century Gothic" pitchFamily="34" charset="0"/>
              </a:rPr>
              <a:t>Fördermöglichkeiten</a:t>
            </a:r>
            <a:endParaRPr lang="de-DE" sz="6000" b="1" dirty="0"/>
          </a:p>
          <a:p>
            <a:pPr>
              <a:buNone/>
            </a:pPr>
            <a:endParaRPr lang="de-DE" sz="1800" b="1" dirty="0"/>
          </a:p>
          <a:p>
            <a:pPr>
              <a:buNone/>
            </a:pPr>
            <a:endParaRPr lang="de-DE" sz="1800" b="1" dirty="0"/>
          </a:p>
          <a:p>
            <a:pPr algn="ctr">
              <a:buNone/>
            </a:pPr>
            <a:endParaRPr lang="de-DE" sz="1700" b="1" dirty="0"/>
          </a:p>
          <a:p>
            <a:pPr>
              <a:buNone/>
            </a:pPr>
            <a:endParaRPr lang="de-DE" sz="1700" b="1" dirty="0"/>
          </a:p>
          <a:p>
            <a:pPr>
              <a:buNone/>
            </a:pPr>
            <a:endParaRPr lang="de-DE" sz="1700" b="1" dirty="0"/>
          </a:p>
          <a:p>
            <a:pPr>
              <a:buNone/>
            </a:pPr>
            <a:endParaRPr lang="de-DE" sz="1700" b="1" dirty="0"/>
          </a:p>
          <a:p>
            <a:pPr>
              <a:buNone/>
            </a:pPr>
            <a:endParaRPr lang="de-DE" dirty="0"/>
          </a:p>
          <a:p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1017968" y="8815708"/>
            <a:ext cx="4822065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de-DE" sz="1000" b="1" i="1" dirty="0"/>
          </a:p>
        </p:txBody>
      </p:sp>
      <p:sp>
        <p:nvSpPr>
          <p:cNvPr id="12" name="Rechteck 11"/>
          <p:cNvSpPr/>
          <p:nvPr/>
        </p:nvSpPr>
        <p:spPr>
          <a:xfrm>
            <a:off x="3354985" y="4787210"/>
            <a:ext cx="3357586" cy="1584176"/>
          </a:xfrm>
          <a:prstGeom prst="rect">
            <a:avLst/>
          </a:prstGeom>
          <a:gradFill flip="none" rotWithShape="1">
            <a:gsLst>
              <a:gs pos="0">
                <a:srgbClr val="FFF200">
                  <a:alpha val="0"/>
                </a:srgbClr>
              </a:gs>
              <a:gs pos="0">
                <a:srgbClr val="FFF200">
                  <a:alpha val="0"/>
                </a:srgbClr>
              </a:gs>
              <a:gs pos="20000">
                <a:srgbClr val="FFF200">
                  <a:alpha val="0"/>
                </a:srgbClr>
              </a:gs>
              <a:gs pos="33000">
                <a:schemeClr val="accent6">
                  <a:lumMod val="40000"/>
                  <a:lumOff val="60000"/>
                  <a:alpha val="0"/>
                </a:schemeClr>
              </a:gs>
              <a:gs pos="33000">
                <a:srgbClr val="FFF200">
                  <a:alpha val="0"/>
                </a:srgbClr>
              </a:gs>
              <a:gs pos="46000">
                <a:srgbClr val="FFF200">
                  <a:alpha val="0"/>
                </a:srgbClr>
              </a:gs>
              <a:gs pos="80000">
                <a:srgbClr val="FF7A00">
                  <a:alpha val="22000"/>
                </a:srgbClr>
              </a:gs>
              <a:gs pos="70000">
                <a:schemeClr val="accent6">
                  <a:lumMod val="60000"/>
                  <a:lumOff val="40000"/>
                  <a:alpha val="1000"/>
                </a:schemeClr>
              </a:gs>
              <a:gs pos="3000">
                <a:schemeClr val="accent6">
                  <a:lumMod val="75000"/>
                  <a:alpha val="3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1400" b="1" dirty="0">
              <a:solidFill>
                <a:schemeClr val="tx1"/>
              </a:solidFill>
              <a:latin typeface="Century Gothic" pitchFamily="34" charset="0"/>
            </a:endParaRPr>
          </a:p>
          <a:p>
            <a:endParaRPr lang="de-DE" sz="1400" b="1" dirty="0">
              <a:solidFill>
                <a:schemeClr val="tx1"/>
              </a:solidFill>
              <a:latin typeface="Century Gothic" pitchFamily="34" charset="0"/>
            </a:endParaRPr>
          </a:p>
          <a:p>
            <a:endParaRPr lang="de-DE" sz="1400" b="1" dirty="0">
              <a:solidFill>
                <a:schemeClr val="tx1"/>
              </a:solidFill>
              <a:latin typeface="Century Gothic" pitchFamily="34" charset="0"/>
            </a:endParaRPr>
          </a:p>
          <a:p>
            <a:r>
              <a:rPr lang="de-DE" sz="1400" b="1" dirty="0">
                <a:solidFill>
                  <a:schemeClr val="tx1"/>
                </a:solidFill>
                <a:latin typeface="Century Gothic" pitchFamily="34" charset="0"/>
              </a:rPr>
              <a:t>Behindertenberatung von A bis Z</a:t>
            </a:r>
            <a:endParaRPr lang="de-DE" sz="100" dirty="0">
              <a:solidFill>
                <a:schemeClr val="tx1"/>
              </a:solidFill>
              <a:latin typeface="Century Gothic" pitchFamily="34" charset="0"/>
            </a:endParaRPr>
          </a:p>
          <a:p>
            <a:endParaRPr lang="de-DE" sz="100" dirty="0">
              <a:solidFill>
                <a:schemeClr val="tx1"/>
              </a:solidFill>
              <a:latin typeface="Century Gothic" pitchFamily="34" charset="0"/>
            </a:endParaRPr>
          </a:p>
          <a:p>
            <a:r>
              <a:rPr lang="de-DE" sz="1400" b="1" dirty="0">
                <a:solidFill>
                  <a:schemeClr val="tx1"/>
                </a:solidFill>
                <a:latin typeface="Century Gothic" pitchFamily="34" charset="0"/>
              </a:rPr>
              <a:t>Wielandgasse 14-16, 3. Stock </a:t>
            </a:r>
          </a:p>
          <a:p>
            <a:r>
              <a:rPr lang="de-DE" sz="1400" b="1" dirty="0">
                <a:solidFill>
                  <a:schemeClr val="tx1"/>
                </a:solidFill>
                <a:latin typeface="Century Gothic" pitchFamily="34" charset="0"/>
              </a:rPr>
              <a:t>8010 Graz</a:t>
            </a:r>
          </a:p>
          <a:p>
            <a:endParaRPr lang="de-DE" sz="100" b="1" dirty="0">
              <a:solidFill>
                <a:schemeClr val="tx1"/>
              </a:solidFill>
              <a:latin typeface="Century Gothic" pitchFamily="34" charset="0"/>
            </a:endParaRPr>
          </a:p>
          <a:p>
            <a:endParaRPr lang="de-DE" sz="200" b="1" dirty="0">
              <a:solidFill>
                <a:schemeClr val="tx1"/>
              </a:solidFill>
              <a:latin typeface="Century Gothic" pitchFamily="34" charset="0"/>
            </a:endParaRPr>
          </a:p>
          <a:p>
            <a:endParaRPr lang="de-DE" sz="200" b="1" dirty="0">
              <a:solidFill>
                <a:schemeClr val="tx1"/>
              </a:solidFill>
              <a:latin typeface="Century Gothic" pitchFamily="34" charset="0"/>
            </a:endParaRPr>
          </a:p>
          <a:p>
            <a:r>
              <a:rPr lang="de-DE" sz="1400" b="1" spc="200" dirty="0">
                <a:solidFill>
                  <a:schemeClr val="tx1"/>
                </a:solidFill>
                <a:latin typeface="Century Gothic" pitchFamily="34" charset="0"/>
              </a:rPr>
              <a:t>0664/ 147 47 04 oder</a:t>
            </a:r>
            <a:br>
              <a:rPr lang="de-DE" sz="1400" b="1" spc="200" dirty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de-DE" sz="1400" b="1" spc="200" dirty="0">
                <a:solidFill>
                  <a:schemeClr val="tx1"/>
                </a:solidFill>
                <a:latin typeface="Century Gothic" pitchFamily="34" charset="0"/>
              </a:rPr>
              <a:t>0664/ 147 47 06</a:t>
            </a:r>
          </a:p>
          <a:p>
            <a:endParaRPr lang="de-DE" sz="100" b="1" spc="200" dirty="0">
              <a:solidFill>
                <a:schemeClr val="tx1"/>
              </a:solidFill>
              <a:latin typeface="Century Gothic" pitchFamily="34" charset="0"/>
            </a:endParaRPr>
          </a:p>
          <a:p>
            <a:r>
              <a:rPr lang="de-DE" sz="1380" b="1" spc="200" dirty="0">
                <a:solidFill>
                  <a:srgbClr val="FF0000"/>
                </a:solidFill>
                <a:latin typeface="Century Gothic" pitchFamily="34" charset="0"/>
              </a:rPr>
              <a:t>www.behindertenberatung.at</a:t>
            </a:r>
          </a:p>
          <a:p>
            <a:endParaRPr lang="de-DE" sz="500" b="1" spc="200" dirty="0">
              <a:solidFill>
                <a:schemeClr val="tx1"/>
              </a:solidFill>
              <a:latin typeface="Century Gothic" pitchFamily="34" charset="0"/>
            </a:endParaRPr>
          </a:p>
          <a:p>
            <a:endParaRPr lang="de-DE" sz="1200" b="1" spc="200" dirty="0">
              <a:solidFill>
                <a:schemeClr val="tx1"/>
              </a:solidFill>
              <a:latin typeface="Century Gothic" pitchFamily="34" charset="0"/>
            </a:endParaRPr>
          </a:p>
          <a:p>
            <a:endParaRPr lang="de-DE" sz="1180" b="1" spc="200" dirty="0">
              <a:solidFill>
                <a:srgbClr val="FF0000"/>
              </a:solidFill>
              <a:latin typeface="Century Gothic" pitchFamily="34" charset="0"/>
            </a:endParaRPr>
          </a:p>
          <a:p>
            <a:endParaRPr lang="de-DE" sz="12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" y="3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6" name="Picture 2"/>
          <p:cNvPicPr preferRelativeResize="0">
            <a:picLocks noChangeAspect="1" noChangeArrowheads="1"/>
          </p:cNvPicPr>
          <p:nvPr/>
        </p:nvPicPr>
        <p:blipFill>
          <a:blip r:embed="rId3" cstate="print"/>
          <a:srcRect b="24440"/>
          <a:stretch>
            <a:fillRect/>
          </a:stretch>
        </p:blipFill>
        <p:spPr bwMode="auto">
          <a:xfrm>
            <a:off x="5556097" y="6455045"/>
            <a:ext cx="1156474" cy="726747"/>
          </a:xfrm>
          <a:prstGeom prst="rect">
            <a:avLst/>
          </a:prstGeom>
          <a:noFill/>
        </p:spPr>
      </p:pic>
      <p:sp>
        <p:nvSpPr>
          <p:cNvPr id="14" name="Textfeld 13"/>
          <p:cNvSpPr txBox="1"/>
          <p:nvPr/>
        </p:nvSpPr>
        <p:spPr>
          <a:xfrm>
            <a:off x="0" y="1330124"/>
            <a:ext cx="6715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Kostenlose</a:t>
            </a:r>
            <a:r>
              <a:rPr lang="de-DE" sz="1600" dirty="0"/>
              <a:t> Beratung </a:t>
            </a:r>
            <a:r>
              <a:rPr lang="de-DE" sz="1600" b="1" dirty="0"/>
              <a:t>für Menschen im berufsfähigen Alter </a:t>
            </a:r>
            <a:r>
              <a:rPr lang="de-DE" sz="1600" dirty="0"/>
              <a:t>zu Themen wie: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3353586" y="7157406"/>
            <a:ext cx="2170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900" dirty="0"/>
              <a:t>Gefördert vom Sozialministeriumservice Landesstelle Steiermark aus Mitteln der Beschäftigungsoffensive</a:t>
            </a:r>
            <a:r>
              <a:rPr lang="de-AT" sz="900" i="1" dirty="0"/>
              <a:t>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2FAF11C-EF46-97E5-68D6-A1D73FA28B80}"/>
              </a:ext>
            </a:extLst>
          </p:cNvPr>
          <p:cNvSpPr txBox="1"/>
          <p:nvPr/>
        </p:nvSpPr>
        <p:spPr>
          <a:xfrm>
            <a:off x="2852936" y="7575932"/>
            <a:ext cx="4005064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300" b="1" u="sng" dirty="0">
                <a:solidFill>
                  <a:srgbClr val="FF0000"/>
                </a:solidFill>
                <a:latin typeface="Century Gothic" pitchFamily="34" charset="0"/>
              </a:rPr>
              <a:t>NÄCHSTER SPRECHTAG IN IHRER NÄHE:</a:t>
            </a:r>
            <a:endParaRPr lang="de-DE" sz="1300" b="1" u="sng" dirty="0">
              <a:solidFill>
                <a:srgbClr val="CC0000"/>
              </a:solidFill>
              <a:latin typeface="Century Gothic" pitchFamily="34" charset="0"/>
            </a:endParaRPr>
          </a:p>
          <a:p>
            <a:pPr algn="ctr"/>
            <a:r>
              <a:rPr lang="de-DE" sz="1300" b="1" u="sng" dirty="0">
                <a:latin typeface="Century Gothic" panose="020B0502020202020204" pitchFamily="34" charset="0"/>
              </a:rPr>
              <a:t>BH-Südoststeiermark - Standort Feldbach</a:t>
            </a:r>
          </a:p>
          <a:p>
            <a:r>
              <a:rPr lang="de-DE" sz="1300" b="1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	</a:t>
            </a:r>
            <a:r>
              <a:rPr lang="de-DE" sz="1400" b="1" dirty="0">
                <a:latin typeface="Century Gothic" pitchFamily="34" charset="0"/>
              </a:rPr>
              <a:t>23.01.2024	</a:t>
            </a:r>
            <a:r>
              <a:rPr lang="de-DE" sz="1400" b="1">
                <a:latin typeface="Century Gothic" pitchFamily="34" charset="0"/>
              </a:rPr>
              <a:t>	21.05.2024</a:t>
            </a:r>
            <a:br>
              <a:rPr lang="de-DE" sz="1400" b="1" dirty="0">
                <a:latin typeface="Century Gothic" pitchFamily="34" charset="0"/>
              </a:rPr>
            </a:br>
            <a:r>
              <a:rPr lang="de-DE" sz="1400" b="1" dirty="0">
                <a:latin typeface="Century Gothic" pitchFamily="34" charset="0"/>
              </a:rPr>
              <a:t>	27.02.2024		25.06.2024</a:t>
            </a:r>
            <a:br>
              <a:rPr lang="de-DE" sz="1400" b="1" dirty="0">
                <a:latin typeface="Century Gothic" pitchFamily="34" charset="0"/>
              </a:rPr>
            </a:br>
            <a:r>
              <a:rPr lang="de-DE" sz="1400" b="1" dirty="0">
                <a:latin typeface="Century Gothic" pitchFamily="34" charset="0"/>
              </a:rPr>
              <a:t>	26.03.2024		23.07.2024</a:t>
            </a:r>
          </a:p>
          <a:p>
            <a:r>
              <a:rPr lang="de-DE" sz="1400" b="1" dirty="0">
                <a:solidFill>
                  <a:srgbClr val="000000"/>
                </a:solidFill>
                <a:latin typeface="Century Gothic" pitchFamily="34" charset="0"/>
              </a:rPr>
              <a:t>	23.04.2024		27.08.2024</a:t>
            </a:r>
            <a:endParaRPr lang="de-DE" sz="1400" b="1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algn="ctr"/>
            <a:r>
              <a:rPr lang="de-DE" sz="1400" b="1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        von 11:00 -12:30 Uhr</a:t>
            </a:r>
            <a:endParaRPr lang="de-DE" sz="1400" b="1" u="sng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D16DD12-460F-A4E7-190B-7A0A7AC8231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586" y="6455045"/>
            <a:ext cx="2170484" cy="72674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</Words>
  <Application>Microsoft Office PowerPoint</Application>
  <PresentationFormat>Bildschirmpräsentation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Larissa-Design</vt:lpstr>
      <vt:lpstr>   Behindertenberatung       von A bis 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Behindertenberatung von A-Z</dc:title>
  <dc:creator>Halb Christin</dc:creator>
  <cp:lastModifiedBy>Kriegsopfer- und Behindertenverband Steiermark</cp:lastModifiedBy>
  <cp:revision>139</cp:revision>
  <cp:lastPrinted>2023-05-24T11:33:24Z</cp:lastPrinted>
  <dcterms:created xsi:type="dcterms:W3CDTF">2009-01-21T11:27:50Z</dcterms:created>
  <dcterms:modified xsi:type="dcterms:W3CDTF">2023-11-08T07:17:11Z</dcterms:modified>
</cp:coreProperties>
</file>